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7" r:id="rId2"/>
    <p:sldId id="256" r:id="rId3"/>
    <p:sldId id="29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2" r:id="rId17"/>
    <p:sldId id="275" r:id="rId18"/>
    <p:sldId id="310" r:id="rId19"/>
    <p:sldId id="311" r:id="rId20"/>
    <p:sldId id="312" r:id="rId21"/>
    <p:sldId id="274" r:id="rId22"/>
    <p:sldId id="313" r:id="rId23"/>
    <p:sldId id="314" r:id="rId24"/>
    <p:sldId id="298" r:id="rId25"/>
    <p:sldId id="277" r:id="rId26"/>
    <p:sldId id="315" r:id="rId27"/>
    <p:sldId id="278" r:id="rId28"/>
    <p:sldId id="316" r:id="rId29"/>
    <p:sldId id="279" r:id="rId30"/>
    <p:sldId id="280" r:id="rId31"/>
    <p:sldId id="317" r:id="rId32"/>
    <p:sldId id="281" r:id="rId33"/>
    <p:sldId id="282" r:id="rId34"/>
    <p:sldId id="318" r:id="rId35"/>
    <p:sldId id="283" r:id="rId36"/>
    <p:sldId id="300" r:id="rId37"/>
    <p:sldId id="299" r:id="rId38"/>
    <p:sldId id="284" r:id="rId39"/>
    <p:sldId id="301" r:id="rId40"/>
    <p:sldId id="285" r:id="rId41"/>
    <p:sldId id="319" r:id="rId42"/>
    <p:sldId id="302" r:id="rId43"/>
    <p:sldId id="286" r:id="rId44"/>
    <p:sldId id="303" r:id="rId45"/>
    <p:sldId id="287" r:id="rId46"/>
    <p:sldId id="304" r:id="rId47"/>
    <p:sldId id="289" r:id="rId48"/>
    <p:sldId id="305" r:id="rId49"/>
    <p:sldId id="290" r:id="rId50"/>
    <p:sldId id="306" r:id="rId51"/>
    <p:sldId id="291" r:id="rId52"/>
    <p:sldId id="307" r:id="rId53"/>
    <p:sldId id="292" r:id="rId54"/>
    <p:sldId id="308" r:id="rId55"/>
    <p:sldId id="293" r:id="rId56"/>
    <p:sldId id="294" r:id="rId57"/>
    <p:sldId id="295" r:id="rId58"/>
    <p:sldId id="32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9437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7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63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8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25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5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5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8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5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7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83ECB-91EE-C79F-E81D-66B7E36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80" y="0"/>
            <a:ext cx="953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Explain a hard-to-debug issue and why it was complex.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A memory leak appeared only after long uptime. Heap dump analysis revealed object retention issues, which were fixed by improving object lifecycle handling.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How do you trace errors across multiple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By using correlation or trace IDs passed across services and logged consistently.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techniques help when logs are missing or insufficient?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Use metrics, DB checks, tracing tools, and recreate the issue in a staging environment. Logging is improved afterward.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How do you isolate whether an issue is in code, DB, infra, or external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Check application logs, DB performance metrics, infrastructure health, and external API response times.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One microservice goes down—impact and mitigation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Use fallbacks, retries, circuit breakers, and graceful degradation to prevent full system failure.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do you prevent cascading failures?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By configuring proper timeouts, retries, circuit breakers, and isolating failures using bulkheads.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 API becomes slow under load—step-by-step diagnosis?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Check metrics → logs → database queries → external API latency → identify and optimize the bottleneck.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27" y="0"/>
            <a:ext cx="7782674" cy="1392147"/>
          </a:xfrm>
        </p:spPr>
        <p:txBody>
          <a:bodyPr>
            <a:normAutofit/>
          </a:bodyPr>
          <a:lstStyle/>
          <a:p>
            <a:r>
              <a:rPr sz="3200" dirty="0"/>
              <a:t>How do you design schema changes with zero downtime?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351" y="1849348"/>
            <a:ext cx="7474449" cy="4150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 make backward-compatible changes, release in steps, and monitor to ensure zero downtime.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1C1D-B1A0-0450-71CC-CC6D73B92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E245-5583-032B-A8BE-36144922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27" y="0"/>
            <a:ext cx="7782674" cy="1392147"/>
          </a:xfrm>
        </p:spPr>
        <p:txBody>
          <a:bodyPr>
            <a:normAutofit/>
          </a:bodyPr>
          <a:lstStyle/>
          <a:p>
            <a:r>
              <a:rPr sz="3200" dirty="0"/>
              <a:t>How do you design schema changes with zero downtime?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138262-E012-D79F-AF16-86A24384E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609" y="2667000"/>
            <a:ext cx="4998244" cy="3332163"/>
          </a:xfrm>
        </p:spPr>
      </p:pic>
    </p:spTree>
    <p:extLst>
      <p:ext uri="{BB962C8B-B14F-4D97-AF65-F5344CB8AC3E}">
        <p14:creationId xmlns:p14="http://schemas.microsoft.com/office/powerpoint/2010/main" val="88906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83322-6292-BAAA-D258-626EC861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1C8C-652C-2E58-EA11-99FF49E4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27" y="0"/>
            <a:ext cx="7782674" cy="1392147"/>
          </a:xfrm>
        </p:spPr>
        <p:txBody>
          <a:bodyPr>
            <a:normAutofit/>
          </a:bodyPr>
          <a:lstStyle/>
          <a:p>
            <a:r>
              <a:rPr sz="3200" dirty="0"/>
              <a:t>How do you design schema changes with zero downtime?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38077-4E6B-79D6-C549-1500C026C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046" y="2667000"/>
            <a:ext cx="5001370" cy="33321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5F3EE-57D9-4A09-FDC2-BD6A9790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45" y="3208218"/>
            <a:ext cx="873304" cy="129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2765E-05AB-E03C-C160-4F01BA92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6" y="3226229"/>
            <a:ext cx="727178" cy="1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19212"/>
          </a:xfrm>
        </p:spPr>
        <p:txBody>
          <a:bodyPr/>
          <a:lstStyle/>
          <a:p>
            <a:r>
              <a:rPr lang="en-IN" dirty="0"/>
              <a:t>Tell me about yourself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908" y="1232033"/>
            <a:ext cx="7560644" cy="5313147"/>
          </a:xfrm>
        </p:spPr>
        <p:txBody>
          <a:bodyPr>
            <a:noAutofit/>
          </a:bodyPr>
          <a:lstStyle/>
          <a:p>
            <a:r>
              <a:rPr lang="en-US" sz="1600" dirty="0"/>
              <a:t>This is Kiran. I have 5+ years of experience working on enterprise and banking applications. I work as a Java backend developer using </a:t>
            </a:r>
            <a:r>
              <a:rPr lang="en-US" sz="1600" b="1" dirty="0"/>
              <a:t>Core Java, Spring Boot, and microservices.</a:t>
            </a:r>
          </a:p>
          <a:p>
            <a:r>
              <a:rPr lang="en-US" sz="1600" dirty="0"/>
              <a:t>In my current role, I </a:t>
            </a:r>
            <a:r>
              <a:rPr lang="en-US" sz="1600" b="1" dirty="0"/>
              <a:t>develop REST APIs</a:t>
            </a:r>
            <a:r>
              <a:rPr lang="en-US" sz="1600" dirty="0"/>
              <a:t>, integrate with internal and third-party systems, and handle production issues. </a:t>
            </a:r>
          </a:p>
          <a:p>
            <a:r>
              <a:rPr lang="en-US" sz="1600" dirty="0"/>
              <a:t>For </a:t>
            </a:r>
            <a:r>
              <a:rPr lang="en-US" sz="1600" b="1" dirty="0"/>
              <a:t>microservices communication</a:t>
            </a:r>
            <a:r>
              <a:rPr lang="en-US" sz="1600" dirty="0"/>
              <a:t>, we use REST and Kafka. APIs are secured using JWT &amp; OAuth2.</a:t>
            </a:r>
          </a:p>
          <a:p>
            <a:r>
              <a:rPr lang="en-US" sz="1600" dirty="0"/>
              <a:t>For monitoring and observability, we use </a:t>
            </a:r>
            <a:r>
              <a:rPr lang="en-US" sz="1600" b="1" dirty="0"/>
              <a:t>Splunk</a:t>
            </a:r>
            <a:r>
              <a:rPr lang="en-US" sz="1600" dirty="0"/>
              <a:t> or ELK/CloudWatch for </a:t>
            </a:r>
            <a:r>
              <a:rPr lang="en-US" sz="1600" b="1" dirty="0"/>
              <a:t>logging</a:t>
            </a:r>
            <a:r>
              <a:rPr lang="en-US" sz="1600" dirty="0"/>
              <a:t>, </a:t>
            </a:r>
            <a:r>
              <a:rPr lang="en-US" sz="1600" b="1" dirty="0"/>
              <a:t>Grafana for metrics</a:t>
            </a:r>
            <a:r>
              <a:rPr lang="en-US" sz="1600" dirty="0"/>
              <a:t>, and </a:t>
            </a:r>
            <a:r>
              <a:rPr lang="en-US" sz="1600" b="1" dirty="0"/>
              <a:t>Zipkin</a:t>
            </a:r>
            <a:r>
              <a:rPr lang="en-US" sz="1600" dirty="0"/>
              <a:t> for distributed </a:t>
            </a:r>
            <a:r>
              <a:rPr lang="en-US" sz="1600" b="1" dirty="0"/>
              <a:t>tracing</a:t>
            </a:r>
            <a:r>
              <a:rPr lang="en-US" sz="1600" dirty="0"/>
              <a:t>.</a:t>
            </a:r>
          </a:p>
          <a:p>
            <a:r>
              <a:rPr lang="en-US" sz="1600" dirty="0"/>
              <a:t>I have hands-on experience with Docker, Kubernetes, and AWS services like EC2, EKS, RDS, and S3. I also work with CI/CD pipelines and support zero-downtime deployments.</a:t>
            </a:r>
          </a:p>
          <a:p>
            <a:r>
              <a:rPr lang="en-US" sz="1600" dirty="0"/>
              <a:t>Currently, I’m working on a project called </a:t>
            </a:r>
            <a:r>
              <a:rPr lang="en-US" sz="1600" b="1" dirty="0"/>
              <a:t>XYZ</a:t>
            </a:r>
            <a:r>
              <a:rPr lang="en-US" sz="1600" dirty="0"/>
              <a:t>, a banking solution used by customers in the US and Australia.</a:t>
            </a:r>
          </a:p>
          <a:p>
            <a:r>
              <a:rPr lang="en-US" sz="1600" b="1" dirty="0"/>
              <a:t>That’s all from my side. Please let me know if you’d like to discuss anything specific</a:t>
            </a:r>
            <a:r>
              <a:rPr lang="en-US" sz="16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547DA-893E-F2E2-C71B-BEE4D5F4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12DE-AF13-BE53-C0A2-9FDC594A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27" y="0"/>
            <a:ext cx="7782674" cy="1392147"/>
          </a:xfrm>
        </p:spPr>
        <p:txBody>
          <a:bodyPr>
            <a:normAutofit/>
          </a:bodyPr>
          <a:lstStyle/>
          <a:p>
            <a:r>
              <a:rPr sz="3200" dirty="0"/>
              <a:t>How do you design schema changes with zero downtime?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3C7CE-6471-324B-D90D-AD7DCBE5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046" y="2667000"/>
            <a:ext cx="5001370" cy="33321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514DF-443B-D4D4-5C06-99BDC8F0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45" y="3208218"/>
            <a:ext cx="873304" cy="129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4B0F7-51C3-33BB-0816-E2612C2BA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6" y="3226229"/>
            <a:ext cx="727178" cy="111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0AD01-44F1-9CFE-BCCF-CF3EAA50B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671" y="3429000"/>
            <a:ext cx="581106" cy="21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4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71919"/>
            <a:ext cx="7704667" cy="1510301"/>
          </a:xfrm>
        </p:spPr>
        <p:txBody>
          <a:bodyPr>
            <a:normAutofit/>
          </a:bodyPr>
          <a:lstStyle/>
          <a:p>
            <a:r>
              <a:rPr sz="3200" dirty="0"/>
              <a:t>Explain a database production issue you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335" y="2147299"/>
            <a:ext cx="7587465" cy="3852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The application was slow in production during peak hours, and users faced timeouts.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9F8E8-1DA9-FF36-7036-B012C8B6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2949-0162-2346-48CC-979C9E6D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71919"/>
            <a:ext cx="7704667" cy="1510301"/>
          </a:xfrm>
        </p:spPr>
        <p:txBody>
          <a:bodyPr>
            <a:normAutofit/>
          </a:bodyPr>
          <a:lstStyle/>
          <a:p>
            <a:r>
              <a:rPr sz="3200" dirty="0"/>
              <a:t>Explain a database production issue you fixed.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58D40-FFBB-FEDC-D416-70BBADB56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5" y="2147299"/>
            <a:ext cx="7587465" cy="3852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Problem:</a:t>
            </a:r>
            <a:br>
              <a:rPr lang="en-US" sz="1800" dirty="0"/>
            </a:br>
            <a:r>
              <a:rPr lang="en-US" sz="1800" dirty="0"/>
              <a:t>The application was slow in production during peak hours, and users faced timeouts.</a:t>
            </a:r>
          </a:p>
          <a:p>
            <a:pPr marL="0" indent="0">
              <a:buNone/>
            </a:pPr>
            <a:r>
              <a:rPr lang="en-US" sz="1800" b="1" dirty="0"/>
              <a:t>Investigation:</a:t>
            </a:r>
            <a:br>
              <a:rPr lang="en-US" sz="1800" dirty="0"/>
            </a:br>
            <a:r>
              <a:rPr lang="en-US" sz="1800" dirty="0"/>
              <a:t>I checked logs and monitoring and found that database connections were getting exhausted due to slow queries.</a:t>
            </a:r>
          </a:p>
          <a:p>
            <a:pPr marL="0" indent="0">
              <a:buNone/>
            </a:pPr>
            <a:r>
              <a:rPr lang="en-US" sz="1800" b="1" dirty="0"/>
              <a:t>Fix:</a:t>
            </a:r>
            <a:br>
              <a:rPr lang="en-US" sz="1800" dirty="0"/>
            </a:br>
            <a:r>
              <a:rPr lang="en-US" sz="1800" dirty="0"/>
              <a:t>I optimized the queries by adding proper indexes and tuned the connection pool.</a:t>
            </a:r>
          </a:p>
          <a:p>
            <a:pPr marL="0" indent="0">
              <a:buNone/>
            </a:pPr>
            <a:r>
              <a:rPr lang="en-US" sz="1800" b="1" dirty="0"/>
              <a:t>Result:</a:t>
            </a:r>
            <a:br>
              <a:rPr lang="en-US" sz="1800" dirty="0"/>
            </a:br>
            <a:r>
              <a:rPr lang="en-US" sz="1800" dirty="0"/>
              <a:t>Performance improved, timeouts stopped, and the system became stable.</a:t>
            </a:r>
          </a:p>
          <a:p>
            <a:pPr marL="0" indent="0"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5098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4F49-78C9-E57A-6124-BE71813F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F7A6-DB85-2C3A-1774-8EF4D017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143838"/>
            <a:ext cx="7704667" cy="842481"/>
          </a:xfrm>
        </p:spPr>
        <p:txBody>
          <a:bodyPr>
            <a:normAutofit/>
          </a:bodyPr>
          <a:lstStyle/>
          <a:p>
            <a:r>
              <a:rPr sz="3200" dirty="0"/>
              <a:t>How is Kafka used in your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61F65-3200-21F4-C6F7-1DD7AF3A3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171254"/>
            <a:ext cx="8054939" cy="4690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We use Kafka for event-driven communication between microservices to improve scalability, reliability,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1658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92CF-2874-E8F2-B43C-09E786AF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B092-27C8-2CAB-536F-4326FCEA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143838"/>
            <a:ext cx="7704667" cy="842481"/>
          </a:xfrm>
        </p:spPr>
        <p:txBody>
          <a:bodyPr>
            <a:normAutofit/>
          </a:bodyPr>
          <a:lstStyle/>
          <a:p>
            <a:r>
              <a:rPr sz="3200" dirty="0"/>
              <a:t>How is Kafka used in your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5E653-1BB0-1C8C-D22F-727E9789E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171254"/>
            <a:ext cx="8054939" cy="5208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Example</a:t>
            </a:r>
            <a:r>
              <a:rPr lang="en-US" sz="1800" dirty="0"/>
              <a:t>: Money transfer flow (</a:t>
            </a:r>
            <a:r>
              <a:rPr lang="en-US" sz="1800" dirty="0" err="1"/>
              <a:t>Monaja</a:t>
            </a:r>
            <a:r>
              <a:rPr lang="en-US" sz="1800" dirty="0"/>
              <a:t> → Friend): </a:t>
            </a:r>
            <a:br>
              <a:rPr lang="en-US" sz="1800" dirty="0"/>
            </a:br>
            <a:r>
              <a:rPr lang="en-US" sz="1800" b="1" i="1" dirty="0"/>
              <a:t>Mobile App  → Fund Service  → Account Service → Transaction Service → Notification Service</a:t>
            </a:r>
          </a:p>
          <a:p>
            <a:pPr marL="0" indent="0">
              <a:buNone/>
            </a:pPr>
            <a:r>
              <a:rPr lang="en-US" sz="1800" dirty="0"/>
              <a:t>Without Kafka: Transaction waits for Notification → slow or failure if notification is down.</a:t>
            </a:r>
          </a:p>
          <a:p>
            <a:pPr marL="0" indent="0">
              <a:buNone/>
            </a:pPr>
            <a:r>
              <a:rPr lang="en-US" sz="1800" b="1" dirty="0"/>
              <a:t>Mobile App  → Fund Service  → Account Service → Transaction Service → </a:t>
            </a:r>
            <a:r>
              <a:rPr lang="en-US" sz="1800" b="1" dirty="0">
                <a:solidFill>
                  <a:schemeClr val="accent2"/>
                </a:solidFill>
              </a:rPr>
              <a:t>Kafka</a:t>
            </a:r>
            <a:r>
              <a:rPr lang="en-US" sz="1800" b="1" dirty="0"/>
              <a:t> → Notification Service</a:t>
            </a:r>
          </a:p>
          <a:p>
            <a:pPr marL="0" indent="0">
              <a:buNone/>
            </a:pPr>
            <a:r>
              <a:rPr lang="en-US" sz="1800" dirty="0"/>
              <a:t>With Kafka: Transaction publishes event to Kafka → user gets success immediately → notification runs separately and retries if needed.</a:t>
            </a:r>
          </a:p>
          <a:p>
            <a:pPr marL="0" indent="0">
              <a:buNone/>
            </a:pPr>
            <a:r>
              <a:rPr lang="en-US" sz="1800" b="1" dirty="0"/>
              <a:t>Result:</a:t>
            </a:r>
            <a:br>
              <a:rPr lang="en-US" sz="1800" dirty="0"/>
            </a:br>
            <a:r>
              <a:rPr lang="en-US" sz="1800" dirty="0"/>
              <a:t>✅ Loose coupling</a:t>
            </a:r>
            <a:br>
              <a:rPr lang="en-US" sz="1800" dirty="0"/>
            </a:br>
            <a:r>
              <a:rPr lang="en-US" sz="1800" dirty="0"/>
              <a:t>✅ To handle high traffic reliably</a:t>
            </a:r>
            <a:br>
              <a:rPr lang="en-US" sz="1800" dirty="0"/>
            </a:br>
            <a:r>
              <a:rPr lang="en-US" sz="1800" dirty="0"/>
              <a:t>✅ To improve performance by avoiding synchronous calls</a:t>
            </a:r>
          </a:p>
        </p:txBody>
      </p:sp>
    </p:spTree>
    <p:extLst>
      <p:ext uri="{BB962C8B-B14F-4D97-AF65-F5344CB8AC3E}">
        <p14:creationId xmlns:p14="http://schemas.microsoft.com/office/powerpoint/2010/main" val="274076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handle message failures and retries?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085654"/>
            <a:ext cx="7704667" cy="3914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1" dirty="0"/>
              <a:t>Retry mechanism</a:t>
            </a:r>
          </a:p>
          <a:p>
            <a:pPr marL="0" indent="0">
              <a:buNone/>
            </a:pPr>
            <a:br>
              <a:rPr lang="en-US" sz="1600" i="1" dirty="0"/>
            </a:br>
            <a:r>
              <a:rPr lang="en-US" sz="1600" b="1" i="1" dirty="0"/>
              <a:t>Dead Letter Topic (DLT)</a:t>
            </a:r>
          </a:p>
          <a:p>
            <a:pPr marL="0" indent="0">
              <a:buNone/>
            </a:pPr>
            <a:br>
              <a:rPr lang="en-US" sz="1600" i="1" dirty="0"/>
            </a:br>
            <a:r>
              <a:rPr lang="en-US" sz="1600" b="1" i="1" dirty="0"/>
              <a:t>Idempotent processing</a:t>
            </a:r>
          </a:p>
          <a:p>
            <a:pPr marL="0" indent="0">
              <a:buNone/>
            </a:pPr>
            <a:br>
              <a:rPr lang="en-US" sz="1600" i="1" dirty="0"/>
            </a:br>
            <a:r>
              <a:rPr lang="en-US" sz="1600" b="1" i="1" dirty="0"/>
              <a:t>Proper error handling &amp; logging</a:t>
            </a:r>
          </a:p>
          <a:p>
            <a:pPr marL="0" indent="0">
              <a:buNone/>
            </a:pPr>
            <a:br>
              <a:rPr lang="en-US" sz="1600" i="1" dirty="0"/>
            </a:br>
            <a:r>
              <a:rPr lang="en-US" sz="1600" b="1" i="1" dirty="0"/>
              <a:t>Monitoring &amp; alerting</a:t>
            </a:r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F264-7C15-4622-6EB6-890F878C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0B22-4580-B398-A240-5B6B9CE5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handle message failures and retries?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BBB5-F551-6013-7A5D-44D8E4DB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085654"/>
            <a:ext cx="7704667" cy="39141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b="1" dirty="0"/>
              <a:t>Retry mechanism</a:t>
            </a:r>
            <a:br>
              <a:rPr lang="en-US" sz="1800" dirty="0"/>
            </a:br>
            <a:r>
              <a:rPr lang="en-US" sz="1800" dirty="0"/>
              <a:t>If a consumer fails to process a message, it retries automatically with a configured retry count and delay.</a:t>
            </a:r>
          </a:p>
          <a:p>
            <a:pPr marL="0" indent="0">
              <a:buNone/>
            </a:pPr>
            <a:r>
              <a:rPr lang="en-US" sz="1800" b="1" dirty="0"/>
              <a:t>Dead Letter Topic (DLT)</a:t>
            </a:r>
            <a:br>
              <a:rPr lang="en-US" sz="1800" dirty="0"/>
            </a:br>
            <a:r>
              <a:rPr lang="en-US" sz="1800" dirty="0"/>
              <a:t>If retries are exhausted, the message is sent to a </a:t>
            </a:r>
            <a:r>
              <a:rPr lang="en-US" sz="1800" b="1" dirty="0"/>
              <a:t>DLT</a:t>
            </a:r>
            <a:r>
              <a:rPr lang="en-US" sz="1800" dirty="0"/>
              <a:t> so it is not lost and does not block other messages.</a:t>
            </a:r>
          </a:p>
          <a:p>
            <a:pPr marL="0" indent="0">
              <a:buNone/>
            </a:pPr>
            <a:r>
              <a:rPr lang="en-US" sz="1800" b="1" dirty="0"/>
              <a:t>Idempotent processing</a:t>
            </a:r>
            <a:br>
              <a:rPr lang="en-US" sz="1800" dirty="0"/>
            </a:br>
            <a:r>
              <a:rPr lang="en-US" sz="1800" dirty="0"/>
              <a:t>Consumers are designed to safely handle duplicate messages without creating duplicate actions.</a:t>
            </a:r>
          </a:p>
          <a:p>
            <a:pPr marL="0" indent="0">
              <a:buNone/>
            </a:pPr>
            <a:r>
              <a:rPr lang="en-US" sz="1800" b="1" dirty="0"/>
              <a:t>Proper error handling &amp; logging</a:t>
            </a:r>
            <a:br>
              <a:rPr lang="en-US" sz="1800" dirty="0"/>
            </a:br>
            <a:r>
              <a:rPr lang="en-US" sz="1800" dirty="0"/>
              <a:t>Errors are logged with enough details to debug and replay failed messages.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b="1" dirty="0"/>
              <a:t>Monitoring &amp; alerting</a:t>
            </a:r>
            <a:br>
              <a:rPr lang="en-US" sz="1800" dirty="0"/>
            </a:br>
            <a:r>
              <a:rPr lang="en-US" sz="1800" dirty="0"/>
              <a:t>We monitor failed messages and DLT events and fix issues quickly.</a:t>
            </a:r>
          </a:p>
        </p:txBody>
      </p:sp>
    </p:spTree>
    <p:extLst>
      <p:ext uri="{BB962C8B-B14F-4D97-AF65-F5344CB8AC3E}">
        <p14:creationId xmlns:p14="http://schemas.microsoft.com/office/powerpoint/2010/main" val="342207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05163"/>
          </a:xfrm>
        </p:spPr>
        <p:txBody>
          <a:bodyPr>
            <a:normAutofit/>
          </a:bodyPr>
          <a:lstStyle/>
          <a:p>
            <a:r>
              <a:rPr sz="2800" dirty="0"/>
              <a:t>How do you ensure exactly-once or at-least-once processing?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78121"/>
            <a:ext cx="7704667" cy="3821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At-least-once processing</a:t>
            </a:r>
          </a:p>
          <a:p>
            <a:pPr marL="0" indent="0">
              <a:buNone/>
            </a:pPr>
            <a:r>
              <a:rPr lang="en-US" sz="1800" dirty="0"/>
              <a:t>We commit Kafka offsets </a:t>
            </a:r>
            <a:r>
              <a:rPr lang="en-US" sz="1800" b="1" dirty="0"/>
              <a:t>only after successful processing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If a failure happens before commit, the message is reprocessed.</a:t>
            </a:r>
          </a:p>
          <a:p>
            <a:pPr marL="0" indent="0">
              <a:buNone/>
            </a:pPr>
            <a:r>
              <a:rPr lang="en-US" sz="1800" dirty="0"/>
              <a:t>Consumers are </a:t>
            </a:r>
            <a:r>
              <a:rPr lang="en-US" sz="1800" b="1" dirty="0"/>
              <a:t>idempotent</a:t>
            </a:r>
            <a:r>
              <a:rPr lang="en-US" sz="1800" dirty="0"/>
              <a:t>, so duplicate messages don’t cause issues.</a:t>
            </a:r>
          </a:p>
          <a:p>
            <a:pPr marL="0" indent="0">
              <a:buNone/>
            </a:pPr>
            <a:r>
              <a:rPr lang="en-US" sz="1800" b="1" dirty="0"/>
              <a:t>Exactly-once processing</a:t>
            </a:r>
          </a:p>
          <a:p>
            <a:pPr marL="0" indent="0">
              <a:buNone/>
            </a:pPr>
            <a:r>
              <a:rPr lang="en-US" sz="1800" dirty="0"/>
              <a:t>We use </a:t>
            </a:r>
            <a:r>
              <a:rPr lang="en-US" sz="1800" b="1" dirty="0"/>
              <a:t>Apache Kafka</a:t>
            </a:r>
            <a:r>
              <a:rPr lang="en-US" sz="1800" dirty="0"/>
              <a:t> transactions.</a:t>
            </a:r>
          </a:p>
          <a:p>
            <a:pPr marL="0" indent="0">
              <a:buNone/>
            </a:pPr>
            <a:r>
              <a:rPr lang="en-US" sz="1800" dirty="0"/>
              <a:t>Producer writes messages transactionally.</a:t>
            </a:r>
          </a:p>
          <a:p>
            <a:pPr marL="0" indent="0">
              <a:buNone/>
            </a:pPr>
            <a:r>
              <a:rPr lang="en-US" sz="1800" dirty="0"/>
              <a:t>Consumer processes and commits offsets within the same transaction.</a:t>
            </a:r>
          </a:p>
          <a:p>
            <a:pPr marL="0" indent="0">
              <a:buNone/>
            </a:pPr>
            <a:r>
              <a:rPr lang="en-US" sz="1800" dirty="0"/>
              <a:t>This ensures the message is processed </a:t>
            </a:r>
            <a:r>
              <a:rPr lang="en-US" sz="1800" b="1" dirty="0"/>
              <a:t>only once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005A-1B4F-356F-C4C9-6E62BBC5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F36B-2A3A-2BBF-6141-DED39372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05163"/>
          </a:xfrm>
        </p:spPr>
        <p:txBody>
          <a:bodyPr>
            <a:normAutofit/>
          </a:bodyPr>
          <a:lstStyle/>
          <a:p>
            <a:r>
              <a:rPr sz="2800" dirty="0"/>
              <a:t>How do you debug consumer lag or slow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6024-CB42-1337-F06D-50BE0331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034283"/>
            <a:ext cx="7704667" cy="3965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I debug Kafka consumer issues by checking lag, logs, slow processing logic, tuning consumer configs, scaling consumers/partitions, and monitoring infra resources.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918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05163"/>
          </a:xfrm>
        </p:spPr>
        <p:txBody>
          <a:bodyPr>
            <a:normAutofit/>
          </a:bodyPr>
          <a:lstStyle/>
          <a:p>
            <a:r>
              <a:rPr sz="2800" dirty="0"/>
              <a:t>How do you debug consumer lag or slow processing?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034283"/>
            <a:ext cx="7704667" cy="3965533"/>
          </a:xfrm>
        </p:spPr>
        <p:txBody>
          <a:bodyPr>
            <a:normAutofit/>
          </a:bodyPr>
          <a:lstStyle/>
          <a:p>
            <a:r>
              <a:rPr lang="en-US" sz="1800" dirty="0"/>
              <a:t> I first check </a:t>
            </a:r>
            <a:r>
              <a:rPr lang="en-US" sz="1800" b="1" dirty="0"/>
              <a:t>consumer lag</a:t>
            </a:r>
            <a:r>
              <a:rPr lang="en-US" sz="1800" dirty="0"/>
              <a:t> in </a:t>
            </a:r>
            <a:r>
              <a:rPr lang="en-US" sz="1800" b="1" dirty="0"/>
              <a:t>Apache Kafka</a:t>
            </a:r>
            <a:r>
              <a:rPr lang="en-US" sz="1800" dirty="0"/>
              <a:t> to see how many messages are pending.</a:t>
            </a:r>
          </a:p>
          <a:p>
            <a:r>
              <a:rPr lang="en-US" sz="1800" dirty="0"/>
              <a:t>I check </a:t>
            </a:r>
            <a:r>
              <a:rPr lang="en-US" sz="1800" b="1" dirty="0"/>
              <a:t>application logs</a:t>
            </a:r>
            <a:r>
              <a:rPr lang="en-US" sz="1800" dirty="0"/>
              <a:t> to find errors, retries, or exceptions in the consumer.</a:t>
            </a:r>
          </a:p>
          <a:p>
            <a:r>
              <a:rPr lang="en-US" sz="1800" dirty="0"/>
              <a:t> I verify if the consumer is </a:t>
            </a:r>
            <a:r>
              <a:rPr lang="en-US" sz="1800" b="1" dirty="0"/>
              <a:t>slow because of business logic</a:t>
            </a:r>
            <a:r>
              <a:rPr lang="en-US" sz="1800" dirty="0"/>
              <a:t>, like DB calls or external APIs.</a:t>
            </a:r>
          </a:p>
          <a:p>
            <a:r>
              <a:rPr lang="en-US" sz="1800" dirty="0"/>
              <a:t>I check </a:t>
            </a:r>
            <a:r>
              <a:rPr lang="en-US" sz="1800" b="1" dirty="0"/>
              <a:t>consumer configuration</a:t>
            </a:r>
            <a:r>
              <a:rPr lang="en-US" sz="1800" dirty="0"/>
              <a:t> (poll interval, max records, concurrency).</a:t>
            </a:r>
          </a:p>
          <a:p>
            <a:r>
              <a:rPr lang="en-US" sz="1800" dirty="0"/>
              <a:t> If needed, I </a:t>
            </a:r>
            <a:r>
              <a:rPr lang="en-US" sz="1800" b="1" dirty="0"/>
              <a:t>scale consumers or add partitions</a:t>
            </a:r>
            <a:r>
              <a:rPr lang="en-US" sz="1800" dirty="0"/>
              <a:t> to process messages faster.</a:t>
            </a:r>
          </a:p>
          <a:p>
            <a:r>
              <a:rPr lang="en-US" sz="1800" dirty="0"/>
              <a:t>I monitor CPU, memory, and database performance to rule out infra issues.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DB95-D7ED-D94C-6F50-E08EA888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8B7F-14FD-A934-6122-9B8B821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Explain your project flow or high-level architecture.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D7DC-F06E-1B48-8622-8945620A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49" y="2276582"/>
            <a:ext cx="8048851" cy="388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Our application uses a </a:t>
            </a:r>
            <a:r>
              <a:rPr lang="en-US" sz="1800" b="1" dirty="0"/>
              <a:t>microservices architecture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All requests first go through an </a:t>
            </a:r>
            <a:r>
              <a:rPr lang="en-US" sz="1800" b="1" dirty="0"/>
              <a:t>API Gateway</a:t>
            </a:r>
            <a:r>
              <a:rPr lang="en-US" sz="1800" dirty="0"/>
              <a:t>, where authentication and authorization are handled.</a:t>
            </a:r>
            <a:br>
              <a:rPr lang="en-US" sz="1800" dirty="0"/>
            </a:br>
            <a:r>
              <a:rPr lang="en-US" sz="1800" dirty="0"/>
              <a:t>The gateway routes requests to the required </a:t>
            </a:r>
            <a:r>
              <a:rPr lang="en-US" sz="1800" b="1" dirty="0"/>
              <a:t>microservices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Each microservice handles </a:t>
            </a:r>
            <a:r>
              <a:rPr lang="en-US" sz="1800" b="1" dirty="0"/>
              <a:t>one business function</a:t>
            </a:r>
            <a:r>
              <a:rPr lang="en-US" sz="1800" dirty="0"/>
              <a:t> and has </a:t>
            </a:r>
            <a:r>
              <a:rPr lang="en-US" sz="1800" b="1" dirty="0"/>
              <a:t>its own database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Services communicate using </a:t>
            </a:r>
            <a:r>
              <a:rPr lang="en-US" sz="1800" b="1" dirty="0"/>
              <a:t>REST APIs</a:t>
            </a:r>
            <a:r>
              <a:rPr lang="en-US" sz="1800" dirty="0"/>
              <a:t> for synchronous calls and </a:t>
            </a:r>
            <a:r>
              <a:rPr lang="en-US" sz="1800" b="1" dirty="0"/>
              <a:t>Kafka</a:t>
            </a:r>
            <a:r>
              <a:rPr lang="en-US" sz="1800" dirty="0"/>
              <a:t> for asynchronous processing.</a:t>
            </a:r>
            <a:br>
              <a:rPr lang="en-US" sz="1800" dirty="0"/>
            </a:br>
            <a:r>
              <a:rPr lang="en-US" sz="1800" dirty="0"/>
              <a:t>We use </a:t>
            </a:r>
            <a:r>
              <a:rPr lang="en-US" sz="1800" b="1" dirty="0"/>
              <a:t>centralized logging and monitoring</a:t>
            </a:r>
            <a:r>
              <a:rPr lang="en-US" sz="1800" dirty="0"/>
              <a:t> to track issues.</a:t>
            </a:r>
            <a:br>
              <a:rPr lang="en-US" sz="1800" dirty="0"/>
            </a:br>
            <a:r>
              <a:rPr lang="en-US" sz="1800" b="1" dirty="0"/>
              <a:t>CI/CD pipelines</a:t>
            </a:r>
            <a:r>
              <a:rPr lang="en-US" sz="1800" dirty="0"/>
              <a:t> and </a:t>
            </a:r>
            <a:r>
              <a:rPr lang="en-US" sz="1800" b="1" dirty="0"/>
              <a:t>cloud infrastructure</a:t>
            </a:r>
            <a:r>
              <a:rPr lang="en-US" sz="1800" dirty="0"/>
              <a:t> are used for deployment, scaling, and reliability.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0731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453792"/>
          </a:xfrm>
        </p:spPr>
        <p:txBody>
          <a:bodyPr>
            <a:normAutofit/>
          </a:bodyPr>
          <a:lstStyle/>
          <a:p>
            <a:r>
              <a:rPr sz="2800" dirty="0"/>
              <a:t>Describe a Kafka-related production issue you resolved.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Problem:</a:t>
            </a:r>
            <a:br>
              <a:rPr lang="en-US" sz="1800" dirty="0"/>
            </a:br>
            <a:r>
              <a:rPr lang="en-US" sz="1800" dirty="0"/>
              <a:t>In production, Kafka consumer lag was increasing, and messages were getting delayed.</a:t>
            </a:r>
          </a:p>
          <a:p>
            <a:pPr marL="0" indent="0">
              <a:buNone/>
            </a:pPr>
            <a:r>
              <a:rPr lang="en-US" sz="1800" b="1" dirty="0"/>
              <a:t>Investigation:</a:t>
            </a:r>
            <a:br>
              <a:rPr lang="en-US" sz="1800" dirty="0"/>
            </a:br>
            <a:r>
              <a:rPr lang="en-US" sz="1800" dirty="0"/>
              <a:t>I checked lag metrics and logs and found that the consumer was processing messages slowly due to a slow database call.</a:t>
            </a:r>
          </a:p>
          <a:p>
            <a:pPr marL="0" indent="0">
              <a:buNone/>
            </a:pPr>
            <a:r>
              <a:rPr lang="en-US" sz="1800" b="1" dirty="0"/>
              <a:t>Fix:</a:t>
            </a:r>
            <a:br>
              <a:rPr lang="en-US" sz="1800" dirty="0"/>
            </a:br>
            <a:r>
              <a:rPr lang="en-US" sz="1800" dirty="0"/>
              <a:t>I optimized the database query and increased consumer concurrency. I also adjusted poll settings.</a:t>
            </a:r>
          </a:p>
          <a:p>
            <a:pPr marL="0" indent="0">
              <a:buNone/>
            </a:pPr>
            <a:r>
              <a:rPr lang="en-US" sz="1800" b="1" dirty="0"/>
              <a:t>Result:</a:t>
            </a:r>
            <a:br>
              <a:rPr lang="en-US" sz="1800" dirty="0"/>
            </a:br>
            <a:r>
              <a:rPr lang="en-US" sz="1800" dirty="0"/>
              <a:t>Consumer lag reduced, messages were processed on time, and the system became stable.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39A4-4341-8D0E-767B-4E71299C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B968-BFEA-A5E7-D7FF-19082CD8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containerize and optimize Spring Boot apps using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E4B0-3A10-B078-2538-B098AD97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569" y="1914419"/>
            <a:ext cx="7704667" cy="3561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optimize Docker images using multi-stage builds, lightweight base images, environment-based configuration, and JVM memory tuning.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83002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containerize and optimize Spring Boot apps using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569" y="1914419"/>
            <a:ext cx="7704667" cy="3561415"/>
          </a:xfrm>
        </p:spPr>
        <p:txBody>
          <a:bodyPr>
            <a:normAutofit/>
          </a:bodyPr>
          <a:lstStyle/>
          <a:p>
            <a:r>
              <a:rPr lang="en-IN" sz="2000" dirty="0"/>
              <a:t>I use </a:t>
            </a:r>
            <a:r>
              <a:rPr lang="en-IN" sz="2000" b="1" dirty="0"/>
              <a:t>multi-stage builds </a:t>
            </a:r>
            <a:r>
              <a:rPr lang="en-IN" sz="2000" dirty="0"/>
              <a:t>to keep the Docker image small.</a:t>
            </a:r>
          </a:p>
          <a:p>
            <a:r>
              <a:rPr lang="en-IN" sz="2000" dirty="0"/>
              <a:t>I use lightweight base images to reduce image size.</a:t>
            </a:r>
          </a:p>
          <a:p>
            <a:r>
              <a:rPr lang="en-IN" sz="2000" dirty="0"/>
              <a:t>I pass configuration using environment variables.</a:t>
            </a:r>
          </a:p>
          <a:p>
            <a:r>
              <a:rPr lang="en-IN" sz="2000" dirty="0"/>
              <a:t>I tune JVM memory settings for better container performance.</a:t>
            </a:r>
            <a:endParaRPr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What Docker issues have you faced in production?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348500"/>
            <a:ext cx="7704667" cy="3733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 handled Docker production issues like container OOM by tuning JVM memory, reduced large image size using multi-stage builds and lightweight images, and fixed config failures by standardizing and validating environment variables.</a:t>
            </a:r>
            <a:endParaRPr lang="en-IN" sz="1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00B7-6C2F-7283-9C2D-1685DF04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E126-0164-05A7-C8AC-4973BC21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What Docker issues have you faced in production?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7CF5-1CA8-8258-90F0-01078851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348500"/>
            <a:ext cx="7704667" cy="3733799"/>
          </a:xfrm>
        </p:spPr>
        <p:txBody>
          <a:bodyPr>
            <a:normAutofit/>
          </a:bodyPr>
          <a:lstStyle/>
          <a:p>
            <a:r>
              <a:rPr lang="en-IN" sz="1800" b="1" dirty="0"/>
              <a:t>High memory usage / container OOM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	Issue: Spring Boot container was getting killed due to high memory.</a:t>
            </a:r>
          </a:p>
          <a:p>
            <a:pPr marL="0" indent="0">
              <a:buNone/>
            </a:pPr>
            <a:r>
              <a:rPr lang="en-IN" sz="1800" dirty="0"/>
              <a:t>	Fix: Tuned JVM memory settings (-</a:t>
            </a:r>
            <a:r>
              <a:rPr lang="en-IN" sz="1800" dirty="0" err="1"/>
              <a:t>Xmx</a:t>
            </a:r>
            <a:r>
              <a:rPr lang="en-IN" sz="1800" dirty="0"/>
              <a:t>, container-aware JVM options).</a:t>
            </a:r>
          </a:p>
          <a:p>
            <a:r>
              <a:rPr lang="en-IN" sz="1800" dirty="0"/>
              <a:t> </a:t>
            </a:r>
            <a:r>
              <a:rPr lang="en-IN" sz="1800" b="1" dirty="0"/>
              <a:t>Large Docker image size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 	Issue: Images were slow to pull and deploy.</a:t>
            </a:r>
          </a:p>
          <a:p>
            <a:pPr marL="0" indent="0">
              <a:buNone/>
            </a:pPr>
            <a:r>
              <a:rPr lang="en-IN" sz="1800" dirty="0"/>
              <a:t>	Fix: Used multi-stage builds and lightweight base images.</a:t>
            </a:r>
          </a:p>
          <a:p>
            <a:r>
              <a:rPr lang="en-IN" sz="1800" dirty="0"/>
              <a:t> </a:t>
            </a:r>
            <a:r>
              <a:rPr lang="en-IN" sz="1800" b="1" dirty="0"/>
              <a:t>Environment config issues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	Issue: App failed due to wrong env variables in containers.</a:t>
            </a:r>
          </a:p>
          <a:p>
            <a:pPr marL="0" indent="0">
              <a:buNone/>
            </a:pPr>
            <a:r>
              <a:rPr lang="en-IN" sz="1800" dirty="0"/>
              <a:t>	Fix: Standardized env configs and validated at startup.</a:t>
            </a:r>
          </a:p>
        </p:txBody>
      </p:sp>
    </p:spTree>
    <p:extLst>
      <p:ext uri="{BB962C8B-B14F-4D97-AF65-F5344CB8AC3E}">
        <p14:creationId xmlns:p14="http://schemas.microsoft.com/office/powerpoint/2010/main" val="2395058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does Kubernetes handle self-healing and scaling?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147299"/>
            <a:ext cx="7704667" cy="3852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Kubernetes provides self-healing by restarting failed pods and scaling by automatically increasing or decreasing pods based on load.</a:t>
            </a:r>
            <a:endParaRPr sz="2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FBB50D3-F2BB-8216-2B5A-200162DF72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5FFE4-0D61-1DAE-04A6-76C3A3D8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⎈ A Hands-On Guide to Kubernetes Horizontal &amp; Vertical Pod ...">
            <a:extLst>
              <a:ext uri="{FF2B5EF4-FFF2-40B4-BE49-F238E27FC236}">
                <a16:creationId xmlns:a16="http://schemas.microsoft.com/office/drawing/2014/main" id="{0AA31B24-0F37-A966-5519-5EA9B48F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40621-A491-23DB-3796-483822C0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059" y="779008"/>
            <a:ext cx="1715474" cy="4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49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manage config and secrets in Kubernetes?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manage application config using </a:t>
            </a:r>
            <a:r>
              <a:rPr lang="en-US" sz="2000" dirty="0" err="1"/>
              <a:t>ConfigMaps</a:t>
            </a:r>
            <a:r>
              <a:rPr lang="en-US" sz="2000" dirty="0"/>
              <a:t> and sensitive data using Secrets, injected securely into pods and protected using RBAC.</a:t>
            </a:r>
            <a:endParaRPr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61DDD-E969-B299-B930-6CAE8F4A821D}"/>
              </a:ext>
            </a:extLst>
          </p:cNvPr>
          <p:cNvSpPr txBox="1"/>
          <p:nvPr/>
        </p:nvSpPr>
        <p:spPr>
          <a:xfrm>
            <a:off x="934947" y="1068512"/>
            <a:ext cx="7459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🔧 Configuration (non-sensitive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 use </a:t>
            </a:r>
            <a:r>
              <a:rPr lang="en-IN" sz="2000" b="1" dirty="0" err="1"/>
              <a:t>ConfigMaps</a:t>
            </a:r>
            <a:r>
              <a:rPr lang="en-IN" sz="2000" dirty="0"/>
              <a:t> to store configs like URLs, feature flags, and environment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These are injected into pods as </a:t>
            </a:r>
            <a:r>
              <a:rPr lang="en-IN" sz="2000" b="1" dirty="0"/>
              <a:t>environment variables or files</a:t>
            </a:r>
            <a:r>
              <a:rPr lang="en-IN" sz="2000" dirty="0"/>
              <a:t>.</a:t>
            </a:r>
          </a:p>
          <a:p>
            <a:pPr>
              <a:buNone/>
            </a:pPr>
            <a:r>
              <a:rPr lang="en-IN" sz="2000" dirty="0"/>
              <a:t>📌 </a:t>
            </a:r>
            <a:r>
              <a:rPr lang="en-IN" sz="2000" i="1" dirty="0"/>
              <a:t>Example:</a:t>
            </a:r>
            <a:r>
              <a:rPr lang="en-IN" sz="2000" dirty="0"/>
              <a:t> DB host, app name, log level.</a:t>
            </a:r>
          </a:p>
          <a:p>
            <a:pPr>
              <a:buNone/>
            </a:pPr>
            <a:br>
              <a:rPr lang="en-IN" sz="2000" dirty="0"/>
            </a:br>
            <a:endParaRPr lang="en-IN" sz="2000" dirty="0"/>
          </a:p>
          <a:p>
            <a:pPr>
              <a:buNone/>
            </a:pPr>
            <a:r>
              <a:rPr lang="en-IN" sz="2000" b="1" dirty="0"/>
              <a:t>🔐 Secrets (sensitive 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I use </a:t>
            </a:r>
            <a:r>
              <a:rPr lang="en-IN" sz="2000" b="1" dirty="0"/>
              <a:t>Secrets</a:t>
            </a:r>
            <a:r>
              <a:rPr lang="en-IN" sz="2000" dirty="0"/>
              <a:t> to store passwords, tokens, and API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Secrets are mounted as </a:t>
            </a:r>
            <a:r>
              <a:rPr lang="en-IN" sz="2000" b="1" dirty="0"/>
              <a:t>env variables or volumes</a:t>
            </a:r>
            <a:r>
              <a:rPr lang="en-IN" sz="2000" dirty="0"/>
              <a:t> and are </a:t>
            </a:r>
            <a:r>
              <a:rPr lang="en-IN" sz="2000" b="1" dirty="0"/>
              <a:t>base64-encoded</a:t>
            </a:r>
            <a:r>
              <a:rPr lang="en-IN" sz="2000" dirty="0"/>
              <a:t>.</a:t>
            </a:r>
          </a:p>
          <a:p>
            <a:pPr>
              <a:buNone/>
            </a:pPr>
            <a:r>
              <a:rPr lang="en-IN" sz="2000" dirty="0"/>
              <a:t>📌 </a:t>
            </a:r>
            <a:r>
              <a:rPr lang="en-IN" sz="2000" i="1" dirty="0"/>
              <a:t>Example:</a:t>
            </a:r>
            <a:r>
              <a:rPr lang="en-IN" sz="2000" dirty="0"/>
              <a:t> DB password, JWT secret, API keys.</a:t>
            </a:r>
          </a:p>
        </p:txBody>
      </p:sp>
    </p:spTree>
    <p:extLst>
      <p:ext uri="{BB962C8B-B14F-4D97-AF65-F5344CB8AC3E}">
        <p14:creationId xmlns:p14="http://schemas.microsoft.com/office/powerpoint/2010/main" val="39376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A1A8E-DCE9-0FC2-BFDC-DC823A16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55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97630"/>
          </a:xfrm>
        </p:spPr>
        <p:txBody>
          <a:bodyPr>
            <a:normAutofit/>
          </a:bodyPr>
          <a:lstStyle/>
          <a:p>
            <a:r>
              <a:rPr sz="2800" dirty="0"/>
              <a:t>How do you perform zero-downtime deployments using Kubernetes?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459411-07A7-98AA-871A-9DE078AAA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3375" y="3610083"/>
            <a:ext cx="70172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dirty="0"/>
              <a:t>We ensure zero-downtime deployments using rolling updates, readiness and liveness probes, multiple replicas, graceful shutdown, and Blue-Green deployment for instant traffic switching.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CC63-5F4C-A3FC-E6FB-F8CD03CF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8052-9273-5DA5-276E-B646D06E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97630"/>
          </a:xfrm>
        </p:spPr>
        <p:txBody>
          <a:bodyPr>
            <a:normAutofit/>
          </a:bodyPr>
          <a:lstStyle/>
          <a:p>
            <a:r>
              <a:rPr sz="2800" dirty="0"/>
              <a:t>How do you perform zero-downtime deployments using Kubernetes?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CD20D7D-03A9-3FDD-3A58-AED6B9435D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3375" y="2225089"/>
            <a:ext cx="701724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Rolling updates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Pods are updated one by one, so users are not impacted.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Readiness probes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Traffic goes only to pods that are ready.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Liveness probes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Unhealthy pods are restarted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Multiple replicas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More than one pod always serves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Graceful shutdown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Pods finish current requests before stopping.</a:t>
            </a:r>
            <a:endParaRPr lang="en-US" alt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Blue-Green 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Two versions run and traffic is switched instantly for zero downtime.</a:t>
            </a:r>
          </a:p>
        </p:txBody>
      </p:sp>
    </p:spTree>
    <p:extLst>
      <p:ext uri="{BB962C8B-B14F-4D97-AF65-F5344CB8AC3E}">
        <p14:creationId xmlns:p14="http://schemas.microsoft.com/office/powerpoint/2010/main" val="226514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⎈ Blue-Green Deployment in Kubernetes 🟦🟩 | by Anvesh Muppeda ...">
            <a:extLst>
              <a:ext uri="{FF2B5EF4-FFF2-40B4-BE49-F238E27FC236}">
                <a16:creationId xmlns:a16="http://schemas.microsoft.com/office/drawing/2014/main" id="{BE8BB53E-99AB-F4EA-F474-354E3FCF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44425D-22E0-6C66-7909-3EE7706B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43" y="834133"/>
            <a:ext cx="168616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0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Describe a deployment failure and recovery approach.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a deployment failed, we rolled back instantly using Blue-Green deployment, fixed the issue, and redeployed safely.</a:t>
            </a:r>
            <a:endParaRPr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78C23-748C-2AC5-17D4-3BA6FDEE3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646F-8BED-1534-D72D-91D85BAB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Describe a deployment failure and recovery approach.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573F-29B2-D951-97E6-6AAAD312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Failure:</a:t>
            </a:r>
            <a:br>
              <a:rPr lang="en-US" sz="2000" dirty="0"/>
            </a:br>
            <a:r>
              <a:rPr lang="en-US" sz="2000" dirty="0"/>
              <a:t>After deploying a new version, users started getting errors because of a configuration issue.</a:t>
            </a:r>
          </a:p>
          <a:p>
            <a:pPr marL="0" indent="0">
              <a:buNone/>
            </a:pPr>
            <a:r>
              <a:rPr lang="en-US" sz="2000" b="1" dirty="0"/>
              <a:t>Detection:</a:t>
            </a:r>
            <a:br>
              <a:rPr lang="en-US" sz="2000" dirty="0"/>
            </a:br>
            <a:r>
              <a:rPr lang="en-US" sz="2000" dirty="0"/>
              <a:t>Monitoring alerts and logs showed increased error rates right after deployment.</a:t>
            </a:r>
          </a:p>
          <a:p>
            <a:pPr marL="0" indent="0">
              <a:buNone/>
            </a:pPr>
            <a:r>
              <a:rPr lang="en-US" sz="2000" b="1" dirty="0"/>
              <a:t>Recovery:</a:t>
            </a:r>
            <a:br>
              <a:rPr lang="en-US" sz="2000" dirty="0"/>
            </a:br>
            <a:r>
              <a:rPr lang="en-US" sz="2000" dirty="0"/>
              <a:t>We immediately switched traffic back using </a:t>
            </a:r>
            <a:r>
              <a:rPr lang="en-US" sz="2000" b="1" dirty="0"/>
              <a:t>Blue-Green deployment</a:t>
            </a:r>
            <a:r>
              <a:rPr lang="en-US" sz="2000" dirty="0"/>
              <a:t>, restoring the old stable version.</a:t>
            </a:r>
          </a:p>
          <a:p>
            <a:pPr marL="0" indent="0">
              <a:buNone/>
            </a:pPr>
            <a:r>
              <a:rPr lang="en-US" sz="2000" b="1" dirty="0"/>
              <a:t>Fix:</a:t>
            </a:r>
            <a:br>
              <a:rPr lang="en-US" sz="2000" dirty="0"/>
            </a:br>
            <a:r>
              <a:rPr lang="en-US" sz="2000" dirty="0"/>
              <a:t>We corrected the configuration, tested again, and redeployed safely.</a:t>
            </a:r>
          </a:p>
          <a:p>
            <a:pPr marL="0" indent="0">
              <a:buNone/>
            </a:pPr>
            <a:r>
              <a:rPr lang="en-US" sz="2000" b="1" dirty="0"/>
              <a:t>Result:</a:t>
            </a:r>
            <a:br>
              <a:rPr lang="en-US" sz="2000" dirty="0"/>
            </a:br>
            <a:r>
              <a:rPr lang="en-US" sz="2000" dirty="0"/>
              <a:t>Service was restored quickly with </a:t>
            </a:r>
            <a:r>
              <a:rPr lang="en-US" sz="2000" b="1" dirty="0"/>
              <a:t>no downtime</a:t>
            </a:r>
            <a:r>
              <a:rPr lang="en-US" sz="2000" dirty="0"/>
              <a:t> and minimal user impact.</a:t>
            </a:r>
          </a:p>
        </p:txBody>
      </p:sp>
    </p:spTree>
    <p:extLst>
      <p:ext uri="{BB962C8B-B14F-4D97-AF65-F5344CB8AC3E}">
        <p14:creationId xmlns:p14="http://schemas.microsoft.com/office/powerpoint/2010/main" val="3405474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your rollback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rollback strategy is to instantly switch traffic back to the previous stable version using Blue-Green deployment.</a:t>
            </a:r>
            <a:endParaRPr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193CB-6420-4055-981B-2E9CFA7E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5993-279C-5666-97D5-CF2239CC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your rollback strategy?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13BE0D-4079-CB4F-9875-5102C2F582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8512" y="2565870"/>
            <a:ext cx="73871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mainly 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Blue-Green 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rollback.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a new release has issues, we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switch traffic back to the old (Blue) version immediately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rollback is fast and causes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downtime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analyze logs and metrics to find the root cause.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fixing the issue, we redeploy and switch traffic again.</a:t>
            </a:r>
          </a:p>
        </p:txBody>
      </p:sp>
    </p:spTree>
    <p:extLst>
      <p:ext uri="{BB962C8B-B14F-4D97-AF65-F5344CB8AC3E}">
        <p14:creationId xmlns:p14="http://schemas.microsoft.com/office/powerpoint/2010/main" val="262045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Why was a bug not caught in testing, and what improved after?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bug was missed due to limited test coverage, and we improved by adding better tests, realistic data, and monitoring.</a:t>
            </a:r>
            <a:endParaRPr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F33B8-AF50-03B7-1224-F5582879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BE07-CD6C-5406-FAEF-52B13AE6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Why was a bug not caught in testing, and what improved after?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FED6-D336-1BE0-9F7F-1D23FEAB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Why it was missed:</a:t>
            </a:r>
            <a:endParaRPr lang="en-US" sz="2000" dirty="0"/>
          </a:p>
          <a:p>
            <a:r>
              <a:rPr lang="en-US" sz="2000" dirty="0"/>
              <a:t>The bug occurred only in </a:t>
            </a:r>
            <a:r>
              <a:rPr lang="en-US" sz="2000" b="1" dirty="0"/>
              <a:t>production-like data and load</a:t>
            </a:r>
            <a:r>
              <a:rPr lang="en-US" sz="2000" dirty="0"/>
              <a:t>, which was not fully covered in testing.</a:t>
            </a:r>
          </a:p>
          <a:p>
            <a:r>
              <a:rPr lang="en-US" sz="2000" dirty="0"/>
              <a:t>Test cases did not include this </a:t>
            </a:r>
            <a:r>
              <a:rPr lang="en-US" sz="2000" b="1" dirty="0"/>
              <a:t>specific edge case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b="1" dirty="0"/>
              <a:t>What we improved:</a:t>
            </a:r>
            <a:endParaRPr lang="en-US" sz="2000" dirty="0"/>
          </a:p>
          <a:p>
            <a:r>
              <a:rPr lang="en-US" sz="2000" dirty="0"/>
              <a:t>Added </a:t>
            </a:r>
            <a:r>
              <a:rPr lang="en-US" sz="2000" b="1" dirty="0"/>
              <a:t>new test cases</a:t>
            </a:r>
            <a:r>
              <a:rPr lang="en-US" sz="2000" dirty="0"/>
              <a:t> for the missed scenario.</a:t>
            </a:r>
          </a:p>
          <a:p>
            <a:r>
              <a:rPr lang="en-US" sz="2000" dirty="0"/>
              <a:t>Improved </a:t>
            </a:r>
            <a:r>
              <a:rPr lang="en-US" sz="2000" b="1" dirty="0"/>
              <a:t>pre-production testing</a:t>
            </a:r>
            <a:r>
              <a:rPr lang="en-US" sz="2000" dirty="0"/>
              <a:t> with realistic data.</a:t>
            </a:r>
          </a:p>
          <a:p>
            <a:r>
              <a:rPr lang="en-US" sz="2000" dirty="0"/>
              <a:t>Added </a:t>
            </a:r>
            <a:r>
              <a:rPr lang="en-US" sz="2000" b="1" dirty="0"/>
              <a:t>monitoring and alerts</a:t>
            </a:r>
            <a:r>
              <a:rPr lang="en-US" sz="2000" dirty="0"/>
              <a:t> to detect such issues early.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27453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Which AWS services are you using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use EC2/EKS for compute, RDS for databases, S3 for storage, IAM for security, CloudWatch for monitoring, and ELK for centralized logging and analysis.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How do different microservices communicate with each other in your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800" dirty="0"/>
              <a:t>We use REST APIs for synchronous communication and Kafka for asynchronous, event-driven workflows. REST is used when an immediate response is required, while Kafka helps reduce coupling and improve scalability.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E4FD-7616-5355-A198-261F46AB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0FFF-7D5E-71B9-CA2B-F09688CC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05163"/>
          </a:xfrm>
        </p:spPr>
        <p:txBody>
          <a:bodyPr>
            <a:normAutofit/>
          </a:bodyPr>
          <a:lstStyle/>
          <a:p>
            <a:r>
              <a:rPr sz="2800" dirty="0"/>
              <a:t>Which AWS services are you using and why?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2CEE87-731C-AEF3-EAB2-93AAEFF2AC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72377" y="2196423"/>
            <a:ext cx="712417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EC2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run application servers.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EKS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deploy and manage containerized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managed relational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S3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store files, logs, and backups.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IAM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manage access and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CloudWatch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monitoring logs, metrics, and alerts.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ELK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centralized logging, search, and log analysis.</a:t>
            </a:r>
          </a:p>
        </p:txBody>
      </p:sp>
    </p:spTree>
    <p:extLst>
      <p:ext uri="{BB962C8B-B14F-4D97-AF65-F5344CB8AC3E}">
        <p14:creationId xmlns:p14="http://schemas.microsoft.com/office/powerpoint/2010/main" val="1751000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design for high availability and scalability on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design for high availability and scalability using Multi-AZ setup, load balancing, auto scaling, EKS, managed databases, and continuous monitoring on AWS.</a:t>
            </a:r>
            <a:endParaRPr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0E73-057D-41DC-F4F0-9B8CD79B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40F4-44DF-38B4-8F61-B14D29A1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-56065"/>
            <a:ext cx="7704667" cy="1217046"/>
          </a:xfrm>
        </p:spPr>
        <p:txBody>
          <a:bodyPr>
            <a:normAutofit/>
          </a:bodyPr>
          <a:lstStyle/>
          <a:p>
            <a:r>
              <a:rPr sz="2800" dirty="0"/>
              <a:t>How do you design for high availability and scalability on AWS?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6CBBCC-D01D-DCAD-B668-81675A955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2133" y="1066372"/>
            <a:ext cx="855837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Multi-AZ deployment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deploy applications and databases across multiple Availability Zones so the system stays up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even if one AZ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Load Balancer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Elastic Load Balancing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distribute traffic across multiple instances or pods.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 Scaling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Amazon Auto Scaling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automatically add or remove instances based on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Container orchestration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run services 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Amazon EKS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which handles pod scaling and self-healing.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Managed databases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Amazon 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with Multi-AZ and read replicas for availability and scaling.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 &amp; async processing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reduce load using caching and asynchronous processing where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Monitoring &amp; alerts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monitor the system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Amazon CloudWatch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scale proactively.</a:t>
            </a:r>
          </a:p>
        </p:txBody>
      </p:sp>
    </p:spTree>
    <p:extLst>
      <p:ext uri="{BB962C8B-B14F-4D97-AF65-F5344CB8AC3E}">
        <p14:creationId xmlns:p14="http://schemas.microsoft.com/office/powerpoint/2010/main" val="1104220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handle AWS outages or service limits?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handle AWS outages and limits using Multi-AZ design, auto scaling, monitoring, graceful fallbacks, and proactive limit management.</a:t>
            </a:r>
            <a:endParaRPr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51AE-3DA8-6258-F24B-859A5DCA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6B0F-9E46-C701-272E-9E09C54F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79" y="195209"/>
            <a:ext cx="7704667" cy="1195228"/>
          </a:xfrm>
        </p:spPr>
        <p:txBody>
          <a:bodyPr>
            <a:normAutofit/>
          </a:bodyPr>
          <a:lstStyle/>
          <a:p>
            <a:r>
              <a:rPr sz="2800" dirty="0"/>
              <a:t>How do you handle AWS outages or service limits?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328A3E4-053F-6E46-854C-57B29ABBA7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2579" y="1390437"/>
            <a:ext cx="792556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Multi-AZ setup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deploy applications and databases across multiple Availability Zones so traffic continues even if one AZ goes down.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 scaling &amp; failover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rely on auto scaling and managed services to automatically recover from instance or pod failures.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Graceful degradation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a dependent AWS service is unavailable, the application handles it gracefully (timeouts, retries, fallback responses).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Monitoring &amp; alerts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Amazon CloudWatch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detect outages early and take 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Service limits management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monitor AWS service limits and request limit increases in advance to avoid throttling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Backup &amp; recovery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Regular backups and disaster recovery plans ensure quick restoration if needed.</a:t>
            </a:r>
          </a:p>
        </p:txBody>
      </p:sp>
    </p:spTree>
    <p:extLst>
      <p:ext uri="{BB962C8B-B14F-4D97-AF65-F5344CB8AC3E}">
        <p14:creationId xmlns:p14="http://schemas.microsoft.com/office/powerpoint/2010/main" val="1822508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/>
              <a:t>How do you use AI tools (ChatGPT, Copilot, etc.) in development and debugging?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646531-DC13-EC55-3BC8-094B8227CE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440" y="2208100"/>
            <a:ext cx="741375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AI tools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ChatGPT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Copilot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work faster.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They help me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understand requirements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plan the logic.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AI to write basic and repetitive code.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During bugs, AI helps me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understand errors and logs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use AI to clean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my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 helps me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write test cases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cover edge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/>
              <a:t>What are the AI tools you are using in your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280863"/>
            <a:ext cx="7704667" cy="4027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AI tools used in my project:</a:t>
            </a:r>
          </a:p>
          <a:p>
            <a:pPr marL="0" indent="0">
              <a:buNone/>
            </a:pPr>
            <a:r>
              <a:rPr lang="en-IN" sz="1800" b="1" dirty="0"/>
              <a:t>ChatGPT</a:t>
            </a:r>
            <a:r>
              <a:rPr lang="en-IN" sz="1800" dirty="0"/>
              <a:t> – Used for problem solving, logic clarity, and understanding errors</a:t>
            </a:r>
          </a:p>
          <a:p>
            <a:pPr marL="0" indent="0">
              <a:buNone/>
            </a:pPr>
            <a:br>
              <a:rPr lang="en-IN" sz="1800" dirty="0"/>
            </a:br>
            <a:r>
              <a:rPr lang="en-IN" sz="1800" dirty="0"/>
              <a:t> </a:t>
            </a:r>
            <a:r>
              <a:rPr lang="en-IN" sz="1800" b="1" dirty="0"/>
              <a:t>GitHub Copilot</a:t>
            </a:r>
            <a:r>
              <a:rPr lang="en-IN" sz="1800" dirty="0"/>
              <a:t> – Works as an AI pair programmer to write code faster</a:t>
            </a:r>
          </a:p>
          <a:p>
            <a:pPr marL="0" indent="0">
              <a:buNone/>
            </a:pPr>
            <a:br>
              <a:rPr lang="en-IN" sz="1800" dirty="0"/>
            </a:br>
            <a:r>
              <a:rPr lang="en-IN" sz="1800" dirty="0"/>
              <a:t> </a:t>
            </a:r>
            <a:r>
              <a:rPr lang="en-IN" sz="1800" b="1" dirty="0"/>
              <a:t>Spring AI</a:t>
            </a:r>
            <a:r>
              <a:rPr lang="en-IN" sz="1800" dirty="0"/>
              <a:t> – Used to build AI-powered Java and Spring Boot applications</a:t>
            </a:r>
          </a:p>
          <a:p>
            <a:pPr marL="0" indent="0">
              <a:buNone/>
            </a:pPr>
            <a:br>
              <a:rPr lang="en-IN" sz="1800" dirty="0"/>
            </a:br>
            <a:r>
              <a:rPr lang="en-IN" sz="1800" b="1" dirty="0"/>
              <a:t>SonarQube</a:t>
            </a:r>
            <a:r>
              <a:rPr lang="en-IN" sz="1800" dirty="0"/>
              <a:t> – Used for code quality checks and security issues</a:t>
            </a:r>
          </a:p>
          <a:p>
            <a:pPr marL="0" indent="0"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607905"/>
          </a:xfrm>
        </p:spPr>
        <p:txBody>
          <a:bodyPr>
            <a:normAutofit/>
          </a:bodyPr>
          <a:lstStyle/>
          <a:p>
            <a:r>
              <a:rPr sz="2800" dirty="0"/>
              <a:t>How do you ensure AI-assisted code is secure, optimized, and production-ready?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76" y="2075381"/>
            <a:ext cx="7587466" cy="4099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/>
              <a:t>Manual review first</a:t>
            </a:r>
            <a:r>
              <a:rPr lang="en-IN" sz="1800" dirty="0"/>
              <a:t> – I never trust AI output blindly; I review logic, edge cases, and business rules.</a:t>
            </a:r>
          </a:p>
          <a:p>
            <a:pPr marL="0" indent="0">
              <a:buNone/>
            </a:pPr>
            <a:r>
              <a:rPr lang="en-IN" sz="1800" b="1" dirty="0"/>
              <a:t>Security checks</a:t>
            </a:r>
            <a:r>
              <a:rPr lang="en-IN" sz="1800" dirty="0"/>
              <a:t> – I validate inputs, avoid hard-coded secrets, and follow secure coding practices.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b="1" dirty="0"/>
              <a:t>Code quality scan</a:t>
            </a:r>
            <a:r>
              <a:rPr lang="en-IN" sz="1800" dirty="0"/>
              <a:t> – I run static analysis using </a:t>
            </a:r>
            <a:r>
              <a:rPr lang="en-IN" sz="1800" b="1" dirty="0"/>
              <a:t>SonarQube</a:t>
            </a:r>
            <a:r>
              <a:rPr lang="en-IN" sz="1800" dirty="0"/>
              <a:t> to detect bugs, vulnerabilities, and code smells.</a:t>
            </a:r>
          </a:p>
          <a:p>
            <a:pPr marL="0" indent="0">
              <a:buNone/>
            </a:pPr>
            <a:r>
              <a:rPr lang="en-IN" sz="1800" b="1" dirty="0"/>
              <a:t>Performance validation</a:t>
            </a:r>
            <a:r>
              <a:rPr lang="en-IN" sz="1800" dirty="0"/>
              <a:t> – I review database queries, loops, and memory usage.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b="1" dirty="0"/>
              <a:t>Production mindset</a:t>
            </a:r>
            <a:r>
              <a:rPr lang="en-IN" sz="1800" dirty="0"/>
              <a:t> – I add proper logging, test with real scenarios, and monitor after deployment.</a:t>
            </a:r>
          </a:p>
          <a:p>
            <a:pPr marL="0" indent="0"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01E8-A7EB-2792-B668-5605F473C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2686694"/>
            <a:ext cx="7704667" cy="1981200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36627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How do services communicate securely in your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use OAuth2 and JWT tokens. The API Gateway handles authentication, and services validate tokens internally. All communication happens over HTTPS, and sensitive data is encrypted.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Describe a recent challenge you faced and how you fixed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 had an issue in production where the application was slow during peak time. Some users were getting timeouts.</a:t>
            </a:r>
          </a:p>
          <a:p>
            <a:r>
              <a:rPr lang="en-US" sz="1800" dirty="0"/>
              <a:t>I checked monitoring and logs and found that the database connections were getting used up.</a:t>
            </a:r>
          </a:p>
          <a:p>
            <a:r>
              <a:rPr lang="en-US" sz="1800" dirty="0"/>
              <a:t>The issue was caused by slow database queries.</a:t>
            </a:r>
          </a:p>
          <a:p>
            <a:r>
              <a:rPr lang="en-US" sz="1800" dirty="0"/>
              <a:t>I fixed it by optimizing the queries and tuning the database connection pool.</a:t>
            </a:r>
          </a:p>
          <a:p>
            <a:r>
              <a:rPr lang="en-US" sz="1800" dirty="0"/>
              <a:t>After the fix, the application became stable and response time improved.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How do you approach a production bug from the moment it’s reported?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Assess impact → stabilize system → analyze logs and metrics → reproduce in lower environment → fix → test → deploy → monitor.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A bug occurred only in production—why and how did you debug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Production had higher data volume and concurrency. I analyzed logs, recreated load in staging, identified a race condition, and fixed it using thread-safe logic.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5074</TotalTime>
  <Words>3026</Words>
  <Application>Microsoft Office PowerPoint</Application>
  <PresentationFormat>On-screen Show (4:3)</PresentationFormat>
  <Paragraphs>237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Corbel</vt:lpstr>
      <vt:lpstr>Wingdings</vt:lpstr>
      <vt:lpstr>Parallax</vt:lpstr>
      <vt:lpstr>PowerPoint Presentation</vt:lpstr>
      <vt:lpstr>Tell me about yourself</vt:lpstr>
      <vt:lpstr>Explain your project flow or high-level architecture.</vt:lpstr>
      <vt:lpstr>PowerPoint Presentation</vt:lpstr>
      <vt:lpstr>How do different microservices communicate with each other in your system?</vt:lpstr>
      <vt:lpstr>How do services communicate securely in your system?</vt:lpstr>
      <vt:lpstr>Describe a recent challenge you faced and how you fixed it.</vt:lpstr>
      <vt:lpstr>How do you approach a production bug from the moment it’s reported?</vt:lpstr>
      <vt:lpstr>A bug occurred only in production—why and how did you debug it?</vt:lpstr>
      <vt:lpstr>Explain a hard-to-debug issue and why it was complex.</vt:lpstr>
      <vt:lpstr>How do you trace errors across multiple microservices?</vt:lpstr>
      <vt:lpstr>What techniques help when logs are missing or insufficient?</vt:lpstr>
      <vt:lpstr>How do you isolate whether an issue is in code, DB, infra, or external API?</vt:lpstr>
      <vt:lpstr>One microservice goes down—impact and mitigation strategy?</vt:lpstr>
      <vt:lpstr>How do you prevent cascading failures?</vt:lpstr>
      <vt:lpstr>An API becomes slow under load—step-by-step diagnosis?</vt:lpstr>
      <vt:lpstr>How do you design schema changes with zero downtime?</vt:lpstr>
      <vt:lpstr>How do you design schema changes with zero downtime?</vt:lpstr>
      <vt:lpstr>How do you design schema changes with zero downtime?</vt:lpstr>
      <vt:lpstr>How do you design schema changes with zero downtime?</vt:lpstr>
      <vt:lpstr>Explain a database production issue you fixed.</vt:lpstr>
      <vt:lpstr>Explain a database production issue you fixed.</vt:lpstr>
      <vt:lpstr>How is Kafka used in your project?</vt:lpstr>
      <vt:lpstr>How is Kafka used in your project?</vt:lpstr>
      <vt:lpstr>How do you handle message failures and retries?</vt:lpstr>
      <vt:lpstr>How do you handle message failures and retries?</vt:lpstr>
      <vt:lpstr>How do you ensure exactly-once or at-least-once processing?</vt:lpstr>
      <vt:lpstr>How do you debug consumer lag or slow processing?</vt:lpstr>
      <vt:lpstr>How do you debug consumer lag or slow processing?</vt:lpstr>
      <vt:lpstr>Describe a Kafka-related production issue you resolved.</vt:lpstr>
      <vt:lpstr>How do you containerize and optimize Spring Boot apps using Docker?</vt:lpstr>
      <vt:lpstr>How do you containerize and optimize Spring Boot apps using Docker?</vt:lpstr>
      <vt:lpstr>What Docker issues have you faced in production?</vt:lpstr>
      <vt:lpstr>What Docker issues have you faced in production?</vt:lpstr>
      <vt:lpstr>How does Kubernetes handle self-healing and scaling?</vt:lpstr>
      <vt:lpstr>PowerPoint Presentation</vt:lpstr>
      <vt:lpstr>PowerPoint Presentation</vt:lpstr>
      <vt:lpstr>How do you manage config and secrets in Kubernetes?</vt:lpstr>
      <vt:lpstr>PowerPoint Presentation</vt:lpstr>
      <vt:lpstr>How do you perform zero-downtime deployments using Kubernetes?</vt:lpstr>
      <vt:lpstr>How do you perform zero-downtime deployments using Kubernetes?</vt:lpstr>
      <vt:lpstr>PowerPoint Presentation</vt:lpstr>
      <vt:lpstr>Describe a deployment failure and recovery approach.</vt:lpstr>
      <vt:lpstr>Describe a deployment failure and recovery approach.</vt:lpstr>
      <vt:lpstr>What is your rollback strategy?</vt:lpstr>
      <vt:lpstr>What is your rollback strategy?</vt:lpstr>
      <vt:lpstr>Why was a bug not caught in testing, and what improved after?</vt:lpstr>
      <vt:lpstr>Why was a bug not caught in testing, and what improved after?</vt:lpstr>
      <vt:lpstr>Which AWS services are you using and why?</vt:lpstr>
      <vt:lpstr>Which AWS services are you using and why?</vt:lpstr>
      <vt:lpstr>How do you design for high availability and scalability on AWS?</vt:lpstr>
      <vt:lpstr>How do you design for high availability and scalability on AWS?</vt:lpstr>
      <vt:lpstr>How do you handle AWS outages or service limits?</vt:lpstr>
      <vt:lpstr>How do you handle AWS outages or service limits?</vt:lpstr>
      <vt:lpstr>How do you use AI tools (ChatGPT, Copilot, etc.) in development and debugging?</vt:lpstr>
      <vt:lpstr>What are the AI tools you are using in your project?</vt:lpstr>
      <vt:lpstr>How do you ensure AI-assisted code is secure, optimized, and production-ready?</vt:lpstr>
      <vt:lpstr>Thank You…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Narendra Sahoo</cp:lastModifiedBy>
  <cp:revision>81</cp:revision>
  <dcterms:created xsi:type="dcterms:W3CDTF">2013-01-27T09:14:16Z</dcterms:created>
  <dcterms:modified xsi:type="dcterms:W3CDTF">2026-01-13T09:19:34Z</dcterms:modified>
  <cp:category/>
</cp:coreProperties>
</file>